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9" d="100"/>
          <a:sy n="69" d="100"/>
        </p:scale>
        <p:origin x="780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C6703-FA64-45DC-8F8D-530AFB9ACBA2}" type="datetimeFigureOut">
              <a:rPr lang="en-US" smtClean="0"/>
              <a:t>14/09/2020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FFF488-14DF-460E-9F10-31611598F6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80808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C6703-FA64-45DC-8F8D-530AFB9ACBA2}" type="datetimeFigureOut">
              <a:rPr lang="en-US" smtClean="0"/>
              <a:t>14/09/2020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FFF488-14DF-460E-9F10-31611598F6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53847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C6703-FA64-45DC-8F8D-530AFB9ACBA2}" type="datetimeFigureOut">
              <a:rPr lang="en-US" smtClean="0"/>
              <a:t>14/09/2020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FFF488-14DF-460E-9F10-31611598F661}" type="slidenum">
              <a:rPr lang="en-US" smtClean="0"/>
              <a:t>‹#›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77637142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C6703-FA64-45DC-8F8D-530AFB9ACBA2}" type="datetimeFigureOut">
              <a:rPr lang="en-US" smtClean="0"/>
              <a:t>14/09/2020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FFF488-14DF-460E-9F10-31611598F6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270235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C6703-FA64-45DC-8F8D-530AFB9ACBA2}" type="datetimeFigureOut">
              <a:rPr lang="en-US" smtClean="0"/>
              <a:t>14/09/2020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FFF488-14DF-460E-9F10-31611598F661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23094435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C6703-FA64-45DC-8F8D-530AFB9ACBA2}" type="datetimeFigureOut">
              <a:rPr lang="en-US" smtClean="0"/>
              <a:t>14/09/2020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FFF488-14DF-460E-9F10-31611598F6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68280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C6703-FA64-45DC-8F8D-530AFB9ACBA2}" type="datetimeFigureOut">
              <a:rPr lang="en-US" smtClean="0"/>
              <a:t>14/09/2020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FFF488-14DF-460E-9F10-31611598F6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576738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C6703-FA64-45DC-8F8D-530AFB9ACBA2}" type="datetimeFigureOut">
              <a:rPr lang="en-US" smtClean="0"/>
              <a:t>14/09/2020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FFF488-14DF-460E-9F10-31611598F6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12667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C6703-FA64-45DC-8F8D-530AFB9ACBA2}" type="datetimeFigureOut">
              <a:rPr lang="en-US" smtClean="0"/>
              <a:t>14/09/2020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FFF488-14DF-460E-9F10-31611598F6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62322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C6703-FA64-45DC-8F8D-530AFB9ACBA2}" type="datetimeFigureOut">
              <a:rPr lang="en-US" smtClean="0"/>
              <a:t>14/09/2020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FFF488-14DF-460E-9F10-31611598F6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50941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C6703-FA64-45DC-8F8D-530AFB9ACBA2}" type="datetimeFigureOut">
              <a:rPr lang="en-US" smtClean="0"/>
              <a:t>14/09/2020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FFF488-14DF-460E-9F10-31611598F6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75044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C6703-FA64-45DC-8F8D-530AFB9ACBA2}" type="datetimeFigureOut">
              <a:rPr lang="en-US" smtClean="0"/>
              <a:t>14/09/2020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FFF488-14DF-460E-9F10-31611598F6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58408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C6703-FA64-45DC-8F8D-530AFB9ACBA2}" type="datetimeFigureOut">
              <a:rPr lang="en-US" smtClean="0"/>
              <a:t>14/09/2020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FFF488-14DF-460E-9F10-31611598F6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7509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C6703-FA64-45DC-8F8D-530AFB9ACBA2}" type="datetimeFigureOut">
              <a:rPr lang="en-US" smtClean="0"/>
              <a:t>14/09/2020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FFF488-14DF-460E-9F10-31611598F6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82239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C6703-FA64-45DC-8F8D-530AFB9ACBA2}" type="datetimeFigureOut">
              <a:rPr lang="en-US" smtClean="0"/>
              <a:t>14/09/2020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FFF488-14DF-460E-9F10-31611598F6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92464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C6703-FA64-45DC-8F8D-530AFB9ACBA2}" type="datetimeFigureOut">
              <a:rPr lang="en-US" smtClean="0"/>
              <a:t>14/09/2020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FFF488-14DF-460E-9F10-31611598F6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19221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7C6703-FA64-45DC-8F8D-530AFB9ACBA2}" type="datetimeFigureOut">
              <a:rPr lang="en-US" smtClean="0"/>
              <a:t>14/09/2020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9CFFF488-14DF-460E-9F10-31611598F6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2154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56A084-D2A1-404F-A3E8-2B13C038194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solidFill>
                  <a:srgbClr val="0070C0"/>
                </a:solidFill>
              </a:rPr>
              <a:t>To </a:t>
            </a:r>
            <a:r>
              <a:rPr lang="en-US">
                <a:solidFill>
                  <a:srgbClr val="0070C0"/>
                </a:solidFill>
              </a:rPr>
              <a:t>find the </a:t>
            </a:r>
            <a:r>
              <a:rPr lang="en-US" dirty="0">
                <a:solidFill>
                  <a:srgbClr val="0070C0"/>
                </a:solidFill>
              </a:rPr>
              <a:t>Square Root of a Complex Number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CD6DF1B-56FF-44C4-B0A3-CF1EE54074E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>
                <a:solidFill>
                  <a:srgbClr val="FFC000"/>
                </a:solidFill>
              </a:rPr>
              <a:t>                                                                                                                                                       </a:t>
            </a:r>
          </a:p>
          <a:p>
            <a:r>
              <a:rPr lang="en-US" dirty="0">
                <a:solidFill>
                  <a:srgbClr val="FFC000"/>
                </a:solidFill>
              </a:rPr>
              <a:t>                                                                                    Dr. </a:t>
            </a:r>
            <a:r>
              <a:rPr lang="en-US" dirty="0" err="1">
                <a:solidFill>
                  <a:srgbClr val="FFC000"/>
                </a:solidFill>
              </a:rPr>
              <a:t>Aruna</a:t>
            </a:r>
            <a:r>
              <a:rPr lang="en-US" dirty="0">
                <a:solidFill>
                  <a:srgbClr val="FFC000"/>
                </a:solidFill>
              </a:rPr>
              <a:t> Kulkarni</a:t>
            </a:r>
          </a:p>
          <a:p>
            <a:endParaRPr lang="en-US" dirty="0">
              <a:solidFill>
                <a:srgbClr val="FFC000"/>
              </a:solidFill>
            </a:endParaRPr>
          </a:p>
          <a:p>
            <a:endParaRPr lang="en-US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253115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8BC4AE09-7FCE-4AEE-A6E0-58532DA5BAF4}"/>
                  </a:ext>
                </a:extLst>
              </p:cNvPr>
              <p:cNvSpPr txBox="1"/>
              <p:nvPr/>
            </p:nvSpPr>
            <p:spPr>
              <a:xfrm>
                <a:off x="817418" y="1405032"/>
                <a:ext cx="9546685" cy="5024837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𝐹𝑖𝑛𝑑</m:t>
                      </m:r>
                      <m:r>
                        <a:rPr lang="en-US" sz="3200" b="0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3200" b="0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𝑡h𝑒</m:t>
                      </m:r>
                      <m:r>
                        <a:rPr lang="en-US" sz="3200" b="0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3200" b="0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𝑣𝑎𝑙𝑢𝑒</m:t>
                      </m:r>
                      <m:r>
                        <a:rPr lang="en-US" sz="3200" b="0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ad>
                        <m:radPr>
                          <m:degHide m:val="on"/>
                          <m:ctrlPr>
                            <a:rPr lang="en-US" sz="32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sz="32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7+24</m:t>
                          </m:r>
                          <m:r>
                            <a:rPr lang="en-US" sz="32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𝑖</m:t>
                          </m:r>
                        </m:e>
                      </m:rad>
                    </m:oMath>
                  </m:oMathPara>
                </a14:m>
                <a:endParaRPr lang="en-US" sz="3200" b="0" dirty="0">
                  <a:solidFill>
                    <a:srgbClr val="002060"/>
                  </a:solidFill>
                </a:endParaRPr>
              </a:p>
              <a:p>
                <a:r>
                  <a:rPr lang="en-US" sz="3200" dirty="0">
                    <a:solidFill>
                      <a:srgbClr val="002060"/>
                    </a:solidFill>
                  </a:rPr>
                  <a:t>Solution: Let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sz="32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sz="32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7+24</m:t>
                        </m:r>
                        <m:r>
                          <a:rPr lang="en-US" sz="32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</m:e>
                    </m:rad>
                  </m:oMath>
                </a14:m>
                <a:r>
                  <a:rPr lang="en-US" sz="3200" dirty="0">
                    <a:solidFill>
                      <a:srgbClr val="002060"/>
                    </a:solidFill>
                  </a:rPr>
                  <a:t> =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𝑎</m:t>
                    </m:r>
                    <m:r>
                      <a:rPr lang="en-US" sz="3200" b="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sz="3200" b="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𝑏𝑖</m:t>
                    </m:r>
                  </m:oMath>
                </a14:m>
                <a:r>
                  <a:rPr lang="en-US" sz="3200" b="0" dirty="0">
                    <a:solidFill>
                      <a:srgbClr val="002060"/>
                    </a:solidFill>
                  </a:rPr>
                  <a:t>…….a, b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∈</m:t>
                    </m:r>
                    <m:r>
                      <a:rPr lang="en-US" sz="3200" b="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𝑅</m:t>
                    </m:r>
                  </m:oMath>
                </a14:m>
                <a:endParaRPr lang="en-US" sz="3200" b="0" dirty="0">
                  <a:solidFill>
                    <a:srgbClr val="002060"/>
                  </a:solidFill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∴</m:t>
                      </m:r>
                      <m:r>
                        <a:rPr lang="en-US" sz="3200" b="0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7+24</m:t>
                      </m:r>
                      <m:r>
                        <a:rPr lang="en-US" sz="3200" b="0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𝑖</m:t>
                      </m:r>
                      <m:r>
                        <a:rPr lang="en-US" sz="3200" b="0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sz="32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3200" b="0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200" b="0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𝑎</m:t>
                              </m:r>
                              <m:r>
                                <a:rPr lang="en-US" sz="3200" b="0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US" sz="3200" b="0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𝑏𝑖</m:t>
                              </m:r>
                            </m:e>
                          </m:d>
                        </m:e>
                        <m:sup>
                          <m:r>
                            <a:rPr lang="en-US" sz="32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US" sz="3200" b="0" dirty="0">
                  <a:solidFill>
                    <a:srgbClr val="002060"/>
                  </a:solidFill>
                  <a:ea typeface="Cambria Math" panose="02040503050406030204" pitchFamily="18" charset="0"/>
                </a:endParaRPr>
              </a:p>
              <a:p>
                <a14:m>
                  <m:oMath xmlns:m="http://schemas.openxmlformats.org/officeDocument/2006/math">
                    <m:r>
                      <a:rPr lang="en-US" sz="320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∴</m:t>
                    </m:r>
                    <m:r>
                      <a:rPr lang="en-US" sz="3200" b="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7+24</m:t>
                    </m:r>
                    <m:r>
                      <a:rPr lang="en-US" sz="3200" b="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𝑖</m:t>
                    </m:r>
                    <m:r>
                      <a:rPr lang="en-US" sz="3200" b="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3200" dirty="0">
                    <a:solidFill>
                      <a:srgbClr val="002060"/>
                    </a:solidFill>
                  </a:rPr>
                  <a:t>=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20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2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p>
                        <m:r>
                          <a:rPr lang="en-US" sz="32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sz="3200" dirty="0">
                    <a:solidFill>
                      <a:srgbClr val="002060"/>
                    </a:solidFill>
                  </a:rPr>
                  <a:t>+</a:t>
                </a:r>
                <a14:m>
                  <m:oMath xmlns:m="http://schemas.openxmlformats.org/officeDocument/2006/math">
                    <m:r>
                      <a:rPr lang="en-US" sz="3200" b="0" i="1" dirty="0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2</m:t>
                    </m:r>
                    <m:r>
                      <a:rPr lang="en-US" sz="3200" b="0" i="1" dirty="0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𝑖𝑎𝑏</m:t>
                    </m:r>
                    <m:r>
                      <a:rPr lang="en-US" sz="3200" b="0" i="1" dirty="0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+</m:t>
                    </m:r>
                    <m:sSup>
                      <m:sSupPr>
                        <m:ctrlPr>
                          <a:rPr lang="en-US" sz="3200" b="0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200" b="0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  <m:sup>
                        <m:r>
                          <a:rPr lang="en-US" sz="3200" b="0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sSup>
                      <m:sSupPr>
                        <m:ctrlPr>
                          <a:rPr lang="en-US" sz="3200" b="0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200" b="0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</m:e>
                      <m:sup>
                        <m:r>
                          <a:rPr lang="en-US" sz="3200" b="0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endParaRPr lang="en-US" sz="3200" dirty="0">
                  <a:solidFill>
                    <a:srgbClr val="002060"/>
                  </a:solidFill>
                </a:endParaRPr>
              </a:p>
              <a:p>
                <a14:m>
                  <m:oMath xmlns:m="http://schemas.openxmlformats.org/officeDocument/2006/math">
                    <m:r>
                      <a:rPr lang="en-US" sz="320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∴</m:t>
                    </m:r>
                    <m:r>
                      <a:rPr lang="en-US" sz="3200" b="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7+24</m:t>
                    </m:r>
                    <m:r>
                      <a:rPr lang="en-US" sz="3200" b="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𝑖</m:t>
                    </m:r>
                    <m:r>
                      <a:rPr lang="en-US" sz="3200" b="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3200" dirty="0">
                    <a:solidFill>
                      <a:srgbClr val="002060"/>
                    </a:solidFill>
                  </a:rPr>
                  <a:t>=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20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2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sz="32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p>
                        <m:r>
                          <a:rPr lang="en-US" sz="32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sz="3200" b="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−</m:t>
                    </m:r>
                    <m:sSup>
                      <m:sSupPr>
                        <m:ctrlPr>
                          <a:rPr lang="en-US" sz="32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2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  <m:sup>
                        <m:r>
                          <a:rPr lang="en-US" sz="32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sz="3200" dirty="0">
                    <a:solidFill>
                      <a:srgbClr val="002060"/>
                    </a:solidFill>
                  </a:rPr>
                  <a:t>)+2abi</a:t>
                </a:r>
              </a:p>
              <a:p>
                <a:r>
                  <a:rPr lang="en-US" sz="3200" dirty="0">
                    <a:solidFill>
                      <a:srgbClr val="002060"/>
                    </a:solidFill>
                  </a:rPr>
                  <a:t>Equating real and imaginary parts, we get</a:t>
                </a:r>
              </a:p>
              <a:p>
                <a:endParaRPr lang="en-US" sz="3200" dirty="0"/>
              </a:p>
              <a:p>
                <a:endParaRPr lang="en-US" sz="3200" dirty="0"/>
              </a:p>
              <a:p>
                <a:endParaRPr lang="en-US" sz="3200" dirty="0"/>
              </a:p>
              <a:p>
                <a:endParaRPr lang="en-US" sz="3200" dirty="0"/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8BC4AE09-7FCE-4AEE-A6E0-58532DA5BAF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17418" y="1405032"/>
                <a:ext cx="9546685" cy="5024837"/>
              </a:xfrm>
              <a:prstGeom prst="rect">
                <a:avLst/>
              </a:prstGeom>
              <a:blipFill>
                <a:blip r:embed="rId2"/>
                <a:stretch>
                  <a:fillRect l="-255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0608815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3" name="Rectangle 2">
                <a:extLst>
                  <a:ext uri="{FF2B5EF4-FFF2-40B4-BE49-F238E27FC236}">
                    <a16:creationId xmlns:a16="http://schemas.microsoft.com/office/drawing/2014/main" id="{0BDD4F97-00B0-4E51-A0AA-88B5B6E78074}"/>
                  </a:ext>
                </a:extLst>
              </p:cNvPr>
              <p:cNvSpPr/>
              <p:nvPr/>
            </p:nvSpPr>
            <p:spPr>
              <a:xfrm>
                <a:off x="1863737" y="413227"/>
                <a:ext cx="9674087" cy="530658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n-US" sz="320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2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sz="32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p>
                        <m:r>
                          <a:rPr lang="en-US" sz="32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sz="3200" i="1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−</m:t>
                    </m:r>
                    <m:sSup>
                      <m:sSupPr>
                        <m:ctrlPr>
                          <a:rPr lang="en-US" sz="32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2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  <m:sup>
                        <m:r>
                          <a:rPr lang="en-US" sz="32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sz="3200" dirty="0">
                    <a:solidFill>
                      <a:srgbClr val="0070C0"/>
                    </a:solidFill>
                  </a:rPr>
                  <a:t>)= 7 ……….. ..       I</a:t>
                </a:r>
              </a:p>
              <a:p>
                <a:r>
                  <a:rPr lang="en-US" sz="3200" dirty="0">
                    <a:solidFill>
                      <a:srgbClr val="0070C0"/>
                    </a:solidFill>
                  </a:rPr>
                  <a:t>and</a:t>
                </a:r>
              </a:p>
              <a:p>
                <a:r>
                  <a:rPr lang="en-US" sz="3200" dirty="0">
                    <a:solidFill>
                      <a:srgbClr val="0070C0"/>
                    </a:solidFill>
                  </a:rPr>
                  <a:t>2ab = 24…………………….     II</a:t>
                </a:r>
              </a:p>
              <a:p>
                <a14:m>
                  <m:oMath xmlns:m="http://schemas.openxmlformats.org/officeDocument/2006/math">
                    <m:r>
                      <a:rPr lang="en-US" sz="320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∴</m:t>
                    </m:r>
                    <m:r>
                      <a:rPr lang="en-US" sz="32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 </m:t>
                    </m:r>
                  </m:oMath>
                </a14:m>
                <a:r>
                  <a:rPr lang="en-US" sz="3200" dirty="0">
                    <a:solidFill>
                      <a:srgbClr val="0070C0"/>
                    </a:solidFill>
                  </a:rPr>
                  <a:t>b= 24/2a=12/a</a:t>
                </a:r>
              </a:p>
              <a:p>
                <a14:m>
                  <m:oMath xmlns:m="http://schemas.openxmlformats.org/officeDocument/2006/math">
                    <m:r>
                      <a:rPr lang="en-US" sz="320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∴</m:t>
                    </m:r>
                    <m:sSup>
                      <m:sSupPr>
                        <m:ctrlPr>
                          <a:rPr lang="en-US" sz="320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2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𝑎</m:t>
                        </m:r>
                      </m:e>
                      <m:sup>
                        <m:r>
                          <a:rPr lang="en-US" sz="32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sz="32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  <m:sSup>
                      <m:sSupPr>
                        <m:ctrlPr>
                          <a:rPr lang="en-US" sz="32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sz="3200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dPr>
                          <m:e>
                            <m:box>
                              <m:boxPr>
                                <m:ctrlPr>
                                  <a:rPr lang="en-US" sz="3200" b="0" i="1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boxPr>
                              <m:e>
                                <m:argPr>
                                  <m:argSz m:val="-1"/>
                                </m:argPr>
                                <m:f>
                                  <m:fPr>
                                    <m:ctrlPr>
                                      <a:rPr lang="en-US" sz="3200" b="0" i="1" smtClean="0">
                                        <a:solidFill>
                                          <a:srgbClr val="0070C0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3200" b="0" i="1" smtClean="0">
                                        <a:solidFill>
                                          <a:srgbClr val="0070C0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12</m:t>
                                    </m:r>
                                  </m:num>
                                  <m:den>
                                    <m:r>
                                      <a:rPr lang="en-US" sz="3200" b="0" i="1" smtClean="0">
                                        <a:solidFill>
                                          <a:srgbClr val="0070C0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𝑎</m:t>
                                    </m:r>
                                  </m:den>
                                </m:f>
                              </m:e>
                            </m:box>
                          </m:e>
                        </m:d>
                      </m:e>
                      <m:sup>
                        <m:r>
                          <a:rPr lang="en-US" sz="32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sz="3200" b="0" dirty="0">
                    <a:solidFill>
                      <a:srgbClr val="0070C0"/>
                    </a:solidFill>
                    <a:ea typeface="Cambria Math" panose="02040503050406030204" pitchFamily="18" charset="0"/>
                  </a:rPr>
                  <a:t>=7……..from I</a:t>
                </a:r>
              </a:p>
              <a:p>
                <a14:m>
                  <m:oMath xmlns:m="http://schemas.openxmlformats.org/officeDocument/2006/math">
                    <m:r>
                      <a:rPr lang="en-US" sz="320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∴</m:t>
                    </m:r>
                    <m:sSup>
                      <m:sSupPr>
                        <m:ctrlPr>
                          <a:rPr lang="en-US" sz="320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2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𝑎</m:t>
                        </m:r>
                      </m:e>
                      <m:sup>
                        <m:r>
                          <a:rPr lang="en-US" sz="32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sz="32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  <m:f>
                      <m:fPr>
                        <m:ctrlPr>
                          <a:rPr lang="en-US" sz="32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144</m:t>
                        </m:r>
                      </m:num>
                      <m:den>
                        <m:sSup>
                          <m:sSupPr>
                            <m:ctrlPr>
                              <a:rPr lang="en-US" sz="3200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3200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𝑎</m:t>
                            </m:r>
                          </m:e>
                          <m:sup>
                            <m:r>
                              <a:rPr lang="en-US" sz="3200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den>
                    </m:f>
                  </m:oMath>
                </a14:m>
                <a:r>
                  <a:rPr lang="en-US" sz="3200" b="0" dirty="0">
                    <a:solidFill>
                      <a:srgbClr val="0070C0"/>
                    </a:solidFill>
                    <a:ea typeface="Cambria Math" panose="02040503050406030204" pitchFamily="18" charset="0"/>
                  </a:rPr>
                  <a:t>=7</a:t>
                </a:r>
              </a:p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32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sz="3200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3200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𝑎</m:t>
                            </m:r>
                          </m:e>
                          <m:sup>
                            <m:r>
                              <a:rPr lang="en-US" sz="3200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4</m:t>
                            </m:r>
                          </m:sup>
                        </m:sSup>
                        <m:r>
                          <a:rPr lang="en-US" sz="32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−144</m:t>
                        </m:r>
                      </m:num>
                      <m:den>
                        <m:sSup>
                          <m:sSupPr>
                            <m:ctrlPr>
                              <a:rPr lang="en-US" sz="3200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3200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𝑎</m:t>
                            </m:r>
                          </m:e>
                          <m:sup>
                            <m:r>
                              <a:rPr lang="en-US" sz="3200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den>
                    </m:f>
                  </m:oMath>
                </a14:m>
                <a:r>
                  <a:rPr lang="en-US" sz="3200" b="0" dirty="0">
                    <a:solidFill>
                      <a:srgbClr val="0070C0"/>
                    </a:solidFill>
                    <a:ea typeface="Cambria Math" panose="02040503050406030204" pitchFamily="18" charset="0"/>
                  </a:rPr>
                  <a:t> = 7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32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32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𝑎</m:t>
                          </m:r>
                        </m:e>
                        <m:sup>
                          <m:r>
                            <a:rPr lang="en-US" sz="32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4</m:t>
                          </m:r>
                        </m:sup>
                      </m:sSup>
                      <m:r>
                        <a:rPr lang="en-US" sz="32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−144=7</m:t>
                      </m:r>
                      <m:sSup>
                        <m:sSupPr>
                          <m:ctrlPr>
                            <a:rPr lang="en-US" sz="32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32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𝑎</m:t>
                          </m:r>
                        </m:e>
                        <m:sup>
                          <m:r>
                            <a:rPr lang="en-US" sz="32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US" sz="3200" b="0" dirty="0">
                  <a:solidFill>
                    <a:srgbClr val="00B050"/>
                  </a:solidFill>
                  <a:ea typeface="Cambria Math" panose="02040503050406030204" pitchFamily="18" charset="0"/>
                </a:endParaRPr>
              </a:p>
              <a:p>
                <a:endParaRPr lang="en-US" sz="3200" dirty="0"/>
              </a:p>
            </p:txBody>
          </p:sp>
        </mc:Choice>
        <mc:Fallback>
          <p:sp>
            <p:nvSpPr>
              <p:cNvPr id="3" name="Rectangle 2">
                <a:extLst>
                  <a:ext uri="{FF2B5EF4-FFF2-40B4-BE49-F238E27FC236}">
                    <a16:creationId xmlns:a16="http://schemas.microsoft.com/office/drawing/2014/main" id="{0BDD4F97-00B0-4E51-A0AA-88B5B6E78074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63737" y="413227"/>
                <a:ext cx="9674087" cy="5306581"/>
              </a:xfrm>
              <a:prstGeom prst="rect">
                <a:avLst/>
              </a:prstGeom>
              <a:blipFill>
                <a:blip r:embed="rId2"/>
                <a:stretch>
                  <a:fillRect l="-1638" t="-149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7596988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F4ECFC15-D65D-444E-9CAA-3CE5B0E55947}"/>
                  </a:ext>
                </a:extLst>
              </p:cNvPr>
              <p:cNvSpPr txBox="1"/>
              <p:nvPr/>
            </p:nvSpPr>
            <p:spPr>
              <a:xfrm>
                <a:off x="1233055" y="484909"/>
                <a:ext cx="9476509" cy="599016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∴</m:t>
                      </m:r>
                      <m:sSup>
                        <m:sSupPr>
                          <m:ctrlPr>
                            <a:rPr lang="en-US" sz="320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3200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𝑎</m:t>
                          </m:r>
                        </m:e>
                        <m:sup>
                          <m:r>
                            <a:rPr lang="en-US" sz="3200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4</m:t>
                          </m:r>
                        </m:sup>
                      </m:sSup>
                      <m:r>
                        <a:rPr lang="en-US" sz="3200" i="1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  <m:r>
                        <a:rPr lang="en-US" sz="3200" b="0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7</m:t>
                      </m:r>
                      <m:sSup>
                        <m:sSupPr>
                          <m:ctrlPr>
                            <a:rPr lang="en-US" sz="3200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3200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𝑎</m:t>
                          </m:r>
                        </m:e>
                        <m:sup>
                          <m:r>
                            <a:rPr lang="en-US" sz="3200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3200" b="0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−144=0</m:t>
                      </m:r>
                    </m:oMath>
                  </m:oMathPara>
                </a14:m>
                <a:endParaRPr lang="en-US" sz="3200" b="0" dirty="0">
                  <a:solidFill>
                    <a:srgbClr val="002060"/>
                  </a:solidFill>
                  <a:ea typeface="Cambria Math" panose="02040503050406030204" pitchFamily="18" charset="0"/>
                </a:endParaRPr>
              </a:p>
              <a:p>
                <a14:m>
                  <m:oMath xmlns:m="http://schemas.openxmlformats.org/officeDocument/2006/math">
                    <m:r>
                      <a:rPr lang="en-US" sz="320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∴</m:t>
                    </m:r>
                  </m:oMath>
                </a14:m>
                <a:r>
                  <a:rPr lang="en-US" sz="3200" dirty="0">
                    <a:solidFill>
                      <a:srgbClr val="002060"/>
                    </a:solidFill>
                    <a:ea typeface="Cambria Math" panose="02040503050406030204" pitchFamily="18" charset="0"/>
                  </a:rPr>
                  <a:t>(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20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2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𝑎</m:t>
                        </m:r>
                      </m:e>
                      <m:sup>
                        <m:r>
                          <a:rPr lang="en-US" sz="32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sup>
                    </m:sSup>
                    <m:sSup>
                      <m:sSupPr>
                        <m:ctrlPr>
                          <a:rPr lang="en-US" sz="320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2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−16)(</m:t>
                        </m:r>
                        <m:r>
                          <a:rPr lang="en-US" sz="32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𝑎</m:t>
                        </m:r>
                      </m:e>
                      <m:sup>
                        <m:r>
                          <a:rPr lang="en-US" sz="32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sz="3200" b="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+9)=0</m:t>
                    </m:r>
                  </m:oMath>
                </a14:m>
                <a:endParaRPr lang="en-US" sz="3200" b="0" dirty="0">
                  <a:solidFill>
                    <a:srgbClr val="002060"/>
                  </a:solidFill>
                  <a:ea typeface="Cambria Math" panose="02040503050406030204" pitchFamily="18" charset="0"/>
                </a:endParaRPr>
              </a:p>
              <a:p>
                <a14:m>
                  <m:oMath xmlns:m="http://schemas.openxmlformats.org/officeDocument/2006/math">
                    <m:r>
                      <a:rPr lang="en-US" sz="320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∴</m:t>
                    </m:r>
                  </m:oMath>
                </a14:m>
                <a:r>
                  <a:rPr lang="en-US" sz="3200" dirty="0">
                    <a:solidFill>
                      <a:srgbClr val="002060"/>
                    </a:solidFill>
                    <a:ea typeface="Cambria Math" panose="02040503050406030204" pitchFamily="18" charset="0"/>
                  </a:rPr>
                  <a:t>(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200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200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𝑎</m:t>
                        </m:r>
                      </m:e>
                      <m:sup>
                        <m:r>
                          <a:rPr lang="en-US" sz="3200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sup>
                    </m:sSup>
                    <m:sSup>
                      <m:sSupPr>
                        <m:ctrlPr>
                          <a:rPr lang="en-US" sz="3200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200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−16)</m:t>
                        </m:r>
                        <m:r>
                          <a:rPr lang="en-US" sz="32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=0 </m:t>
                        </m:r>
                        <m:r>
                          <a:rPr lang="en-US" sz="32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𝑜𝑟</m:t>
                        </m:r>
                        <m:r>
                          <a:rPr lang="en-US" sz="3200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(</m:t>
                        </m:r>
                        <m:r>
                          <a:rPr lang="en-US" sz="3200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𝑎</m:t>
                        </m:r>
                      </m:e>
                      <m:sup>
                        <m:r>
                          <a:rPr lang="en-US" sz="3200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sz="3200" i="1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+9)=0</m:t>
                    </m:r>
                  </m:oMath>
                </a14:m>
                <a:endParaRPr lang="en-US" sz="3200" dirty="0">
                  <a:solidFill>
                    <a:srgbClr val="002060"/>
                  </a:solidFill>
                  <a:ea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i="1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∴</m:t>
                      </m:r>
                      <m:sSup>
                        <m:sSupPr>
                          <m:ctrlPr>
                            <a:rPr lang="en-US" sz="3200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3200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𝑎</m:t>
                          </m:r>
                        </m:e>
                        <m:sup>
                          <m:r>
                            <a:rPr lang="en-US" sz="3200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sSup>
                        <m:sSupPr>
                          <m:ctrlPr>
                            <a:rPr lang="en-US" sz="3200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32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=</m:t>
                          </m:r>
                          <m:r>
                            <a:rPr lang="en-US" sz="3200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16 </m:t>
                          </m:r>
                          <m:r>
                            <a:rPr lang="en-US" sz="3200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𝑜𝑟</m:t>
                          </m:r>
                          <m:r>
                            <a:rPr lang="en-US" sz="32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3200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𝑎</m:t>
                          </m:r>
                        </m:e>
                        <m:sup>
                          <m:r>
                            <a:rPr lang="en-US" sz="3200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3200" b="0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=−</m:t>
                      </m:r>
                      <m:r>
                        <a:rPr lang="en-US" sz="3200" i="1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9</m:t>
                      </m:r>
                    </m:oMath>
                  </m:oMathPara>
                </a14:m>
                <a:endParaRPr lang="en-US" sz="3200" dirty="0">
                  <a:solidFill>
                    <a:srgbClr val="002060"/>
                  </a:solidFill>
                  <a:ea typeface="Cambria Math" panose="02040503050406030204" pitchFamily="18" charset="0"/>
                </a:endParaRPr>
              </a:p>
              <a:p>
                <a14:m>
                  <m:oMath xmlns:m="http://schemas.openxmlformats.org/officeDocument/2006/math">
                    <m:r>
                      <a:rPr lang="en-US" sz="3200" b="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𝑏𝑢𝑡</m:t>
                    </m:r>
                    <m:r>
                      <a:rPr lang="en-US" sz="3200" b="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sSup>
                      <m:sSupPr>
                        <m:ctrlPr>
                          <a:rPr lang="en-US" sz="32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2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𝑎</m:t>
                        </m:r>
                      </m:e>
                      <m:sup>
                        <m:r>
                          <a:rPr lang="en-US" sz="32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sz="3200" b="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≠−9</m:t>
                    </m:r>
                  </m:oMath>
                </a14:m>
                <a:r>
                  <a:rPr lang="en-US" sz="3200" dirty="0">
                    <a:solidFill>
                      <a:srgbClr val="002060"/>
                    </a:solidFill>
                    <a:ea typeface="Cambria Math" panose="02040503050406030204" pitchFamily="18" charset="0"/>
                  </a:rPr>
                  <a:t> as  a</a:t>
                </a:r>
                <a14:m>
                  <m:oMath xmlns:m="http://schemas.openxmlformats.org/officeDocument/2006/math">
                    <m:r>
                      <a:rPr lang="en-US" sz="320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∈</m:t>
                    </m:r>
                    <m:r>
                      <m:rPr>
                        <m:sty m:val="p"/>
                      </m:rPr>
                      <a:rPr lang="en-US" sz="3200" b="0" i="0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R</m:t>
                    </m:r>
                  </m:oMath>
                </a14:m>
                <a:endParaRPr lang="en-US" sz="3200" dirty="0">
                  <a:solidFill>
                    <a:srgbClr val="002060"/>
                  </a:solidFill>
                  <a:ea typeface="Cambria Math" panose="02040503050406030204" pitchFamily="18" charset="0"/>
                </a:endParaRPr>
              </a:p>
              <a:p>
                <a14:m>
                  <m:oMath xmlns:m="http://schemas.openxmlformats.org/officeDocument/2006/math">
                    <m:r>
                      <a:rPr lang="en-US" sz="320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∴</m:t>
                    </m:r>
                    <m:sSup>
                      <m:sSupPr>
                        <m:ctrlPr>
                          <a:rPr lang="en-US" sz="320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2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𝑎</m:t>
                        </m:r>
                      </m:e>
                      <m:sup>
                        <m:r>
                          <a:rPr lang="en-US" sz="32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sz="3200" dirty="0">
                    <a:solidFill>
                      <a:srgbClr val="002060"/>
                    </a:solidFill>
                    <a:ea typeface="Cambria Math" panose="02040503050406030204" pitchFamily="18" charset="0"/>
                  </a:rPr>
                  <a:t>=16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∴</m:t>
                      </m:r>
                      <m:r>
                        <a:rPr lang="en-US" sz="3200" b="0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𝑎</m:t>
                      </m:r>
                      <m:r>
                        <a:rPr lang="en-US" sz="3200" b="0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=±4</m:t>
                      </m:r>
                    </m:oMath>
                  </m:oMathPara>
                </a14:m>
                <a:endParaRPr lang="en-US" sz="3200" dirty="0">
                  <a:solidFill>
                    <a:srgbClr val="002060"/>
                  </a:solidFill>
                  <a:ea typeface="Cambria Math" panose="02040503050406030204" pitchFamily="18" charset="0"/>
                </a:endParaRPr>
              </a:p>
              <a:p>
                <a:endParaRPr lang="en-US" sz="3200" dirty="0">
                  <a:ea typeface="Cambria Math" panose="02040503050406030204" pitchFamily="18" charset="0"/>
                </a:endParaRPr>
              </a:p>
              <a:p>
                <a:endParaRPr lang="en-US" sz="3200" dirty="0">
                  <a:ea typeface="Cambria Math" panose="02040503050406030204" pitchFamily="18" charset="0"/>
                </a:endParaRPr>
              </a:p>
              <a:p>
                <a:endParaRPr lang="en-US" sz="3200" dirty="0">
                  <a:ea typeface="Cambria Math" panose="02040503050406030204" pitchFamily="18" charset="0"/>
                </a:endParaRPr>
              </a:p>
              <a:p>
                <a:endParaRPr lang="en-US" sz="3200" dirty="0">
                  <a:ea typeface="Cambria Math" panose="02040503050406030204" pitchFamily="18" charset="0"/>
                </a:endParaRPr>
              </a:p>
              <a:p>
                <a:endParaRPr lang="en-US" dirty="0"/>
              </a:p>
            </p:txBody>
          </p:sp>
        </mc:Choice>
        <mc:Fallback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F4ECFC15-D65D-444E-9CAA-3CE5B0E5594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33055" y="484909"/>
                <a:ext cx="9476509" cy="5990166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575118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388CC2A4-E829-4D5E-BE59-F4043D0250C9}"/>
                  </a:ext>
                </a:extLst>
              </p:cNvPr>
              <p:cNvSpPr txBox="1"/>
              <p:nvPr/>
            </p:nvSpPr>
            <p:spPr>
              <a:xfrm>
                <a:off x="1648691" y="498764"/>
                <a:ext cx="8257309" cy="526733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>
                    <a:solidFill>
                      <a:srgbClr val="7030A0"/>
                    </a:solidFill>
                    <a:ea typeface="Cambria Math" panose="02040503050406030204" pitchFamily="18" charset="0"/>
                  </a:rPr>
                  <a:t>When a= 4,  b=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i="1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i="1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12</m:t>
                        </m:r>
                      </m:num>
                      <m:den>
                        <m:r>
                          <a:rPr lang="en-US" sz="3200" i="1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4</m:t>
                        </m:r>
                      </m:den>
                    </m:f>
                  </m:oMath>
                </a14:m>
                <a:r>
                  <a:rPr lang="en-US" sz="3200" dirty="0">
                    <a:solidFill>
                      <a:srgbClr val="7030A0"/>
                    </a:solidFill>
                    <a:ea typeface="Cambria Math" panose="02040503050406030204" pitchFamily="18" charset="0"/>
                  </a:rPr>
                  <a:t> =3</a:t>
                </a:r>
              </a:p>
              <a:p>
                <a:r>
                  <a:rPr lang="en-US" sz="3200" dirty="0">
                    <a:solidFill>
                      <a:srgbClr val="7030A0"/>
                    </a:solidFill>
                    <a:ea typeface="Cambria Math" panose="02040503050406030204" pitchFamily="18" charset="0"/>
                  </a:rPr>
                  <a:t>a= -4,  b=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i="1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i="1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12</m:t>
                        </m:r>
                      </m:num>
                      <m:den>
                        <m:r>
                          <a:rPr lang="en-US" sz="3200" i="1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−4</m:t>
                        </m:r>
                      </m:den>
                    </m:f>
                  </m:oMath>
                </a14:m>
                <a:r>
                  <a:rPr lang="en-US" sz="3200" dirty="0">
                    <a:solidFill>
                      <a:srgbClr val="7030A0"/>
                    </a:solidFill>
                    <a:ea typeface="Cambria Math" panose="02040503050406030204" pitchFamily="18" charset="0"/>
                  </a:rPr>
                  <a:t>= -3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∴</m:t>
                      </m:r>
                      <m:rad>
                        <m:radPr>
                          <m:degHide m:val="on"/>
                          <m:ctrlPr>
                            <a:rPr lang="en-US" sz="320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sz="3200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7+24</m:t>
                          </m:r>
                          <m:r>
                            <a:rPr lang="en-US" sz="3200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𝑖</m:t>
                          </m:r>
                        </m:e>
                      </m:rad>
                      <m:r>
                        <a:rPr lang="en-US" sz="3200" b="0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=±</m:t>
                      </m:r>
                      <m:d>
                        <m:dPr>
                          <m:ctrlPr>
                            <a:rPr lang="en-US" sz="3200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3200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4+3</m:t>
                          </m:r>
                          <m:r>
                            <a:rPr lang="en-US" sz="3200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𝑖</m:t>
                          </m:r>
                        </m:e>
                      </m:d>
                    </m:oMath>
                  </m:oMathPara>
                </a14:m>
                <a:endParaRPr lang="en-US" sz="3200" b="0" dirty="0">
                  <a:solidFill>
                    <a:srgbClr val="7030A0"/>
                  </a:solidFill>
                  <a:ea typeface="Cambria Math" panose="02040503050406030204" pitchFamily="18" charset="0"/>
                </a:endParaRPr>
              </a:p>
              <a:p>
                <a:pPr/>
                <a:endParaRPr lang="en-US" sz="3200" b="0" dirty="0">
                  <a:solidFill>
                    <a:srgbClr val="7030A0"/>
                  </a:solidFill>
                  <a:ea typeface="Cambria Math" panose="02040503050406030204" pitchFamily="18" charset="0"/>
                </a:endParaRPr>
              </a:p>
              <a:p>
                <a:pPr/>
                <a:endParaRPr lang="en-US" sz="3200" dirty="0">
                  <a:solidFill>
                    <a:srgbClr val="7030A0"/>
                  </a:solidFill>
                  <a:ea typeface="Cambria Math" panose="02040503050406030204" pitchFamily="18" charset="0"/>
                </a:endParaRPr>
              </a:p>
              <a:p>
                <a:pPr/>
                <a:endParaRPr lang="en-US" sz="3200" dirty="0">
                  <a:solidFill>
                    <a:srgbClr val="7030A0"/>
                  </a:solidFill>
                  <a:ea typeface="Cambria Math" panose="02040503050406030204" pitchFamily="18" charset="0"/>
                </a:endParaRPr>
              </a:p>
              <a:p>
                <a:pPr/>
                <a:endParaRPr lang="en-US" sz="3200" dirty="0">
                  <a:solidFill>
                    <a:srgbClr val="7030A0"/>
                  </a:solidFill>
                  <a:ea typeface="Cambria Math" panose="02040503050406030204" pitchFamily="18" charset="0"/>
                </a:endParaRPr>
              </a:p>
              <a:p>
                <a:pPr/>
                <a:r>
                  <a:rPr lang="en-US" sz="3200" dirty="0">
                    <a:solidFill>
                      <a:srgbClr val="7030A0"/>
                    </a:solidFill>
                    <a:ea typeface="Cambria Math" panose="02040503050406030204" pitchFamily="18" charset="0"/>
                  </a:rPr>
                  <a:t>                                                                                                                                                                                                                                           </a:t>
                </a:r>
                <a:r>
                  <a:rPr lang="en-US" sz="3200" dirty="0">
                    <a:solidFill>
                      <a:srgbClr val="C00000"/>
                    </a:solidFill>
                    <a:ea typeface="Cambria Math" panose="02040503050406030204" pitchFamily="18" charset="0"/>
                  </a:rPr>
                  <a:t>Thank You</a:t>
                </a:r>
              </a:p>
              <a:p>
                <a:endParaRPr lang="en-US" dirty="0"/>
              </a:p>
            </p:txBody>
          </p:sp>
        </mc:Choice>
        <mc:Fallback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388CC2A4-E829-4D5E-BE59-F4043D0250C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48691" y="498764"/>
                <a:ext cx="8257309" cy="5267339"/>
              </a:xfrm>
              <a:prstGeom prst="rect">
                <a:avLst/>
              </a:prstGeom>
              <a:blipFill>
                <a:blip r:embed="rId2"/>
                <a:stretch>
                  <a:fillRect l="-184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248859154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112</TotalTime>
  <Words>185</Words>
  <Application>Microsoft Office PowerPoint</Application>
  <PresentationFormat>Widescreen</PresentationFormat>
  <Paragraphs>37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Cambria Math</vt:lpstr>
      <vt:lpstr>Trebuchet MS</vt:lpstr>
      <vt:lpstr>Wingdings 3</vt:lpstr>
      <vt:lpstr>Facet</vt:lpstr>
      <vt:lpstr>To find the Square Root of a Complex Number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Square Root of a Complex Number</dc:title>
  <dc:creator>Abhishree Deshmukh</dc:creator>
  <cp:lastModifiedBy>Abhishree Deshmukh</cp:lastModifiedBy>
  <cp:revision>21</cp:revision>
  <dcterms:created xsi:type="dcterms:W3CDTF">2020-09-09T13:56:07Z</dcterms:created>
  <dcterms:modified xsi:type="dcterms:W3CDTF">2020-09-14T11:05:11Z</dcterms:modified>
</cp:coreProperties>
</file>